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64" r:id="rId4"/>
    <p:sldId id="262" r:id="rId5"/>
    <p:sldId id="265" r:id="rId6"/>
    <p:sldId id="266" r:id="rId7"/>
    <p:sldId id="267" r:id="rId8"/>
    <p:sldId id="270" r:id="rId9"/>
    <p:sldId id="268" r:id="rId10"/>
    <p:sldId id="278" r:id="rId11"/>
    <p:sldId id="273" r:id="rId12"/>
    <p:sldId id="277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0BB85-04C5-4CBA-8BEC-FD1C4F9960C1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7D49-28A8-48C4-83D4-47945CC55C4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821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F7D49-28A8-48C4-83D4-47945CC55C4A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F7D49-28A8-48C4-83D4-47945CC55C4A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F7D49-28A8-48C4-83D4-47945CC55C4A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F7D49-28A8-48C4-83D4-47945CC55C4A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F7D49-28A8-48C4-83D4-47945CC55C4A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447E7-C01B-488C-8C1D-15F0A711C624}" type="datetimeFigureOut">
              <a:rPr lang="en-IN" smtClean="0"/>
              <a:pPr/>
              <a:t>02-08-2023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80F75-F4C4-4950-852F-C3EC32896DC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LEGAL FRAMEWORK OF DOING BUSINESS IN INDIA</a:t>
            </a:r>
            <a:endParaRPr lang="en-US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6150" y="2348880"/>
            <a:ext cx="2457450" cy="250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Business regulations governing foreign investment</a:t>
            </a:r>
            <a:endParaRPr lang="en-US" sz="24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www.evaluer.co.in</a:t>
            </a:r>
          </a:p>
        </p:txBody>
      </p:sp>
      <p:cxnSp>
        <p:nvCxnSpPr>
          <p:cNvPr id="7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827584" y="3140968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Film production	 	- 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7584" y="270892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Business services 		-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7584" y="2276872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Automotive industry 	- 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7584" y="3502749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IN" dirty="0">
                <a:ea typeface="Calibri" pitchFamily="34" charset="0"/>
                <a:cs typeface="Times New Roman" pitchFamily="18" charset="0"/>
              </a:rPr>
              <a:t>Energy generation except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IN" dirty="0">
                <a:ea typeface="Calibri" pitchFamily="34" charset="0"/>
                <a:cs typeface="Times New Roman" pitchFamily="18" charset="0"/>
              </a:rPr>
              <a:t>automatic energy 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		- 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27584" y="429309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Food and beverages	- 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7584" y="4797152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Health and medical service	- 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27584" y="5301208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Courier services 		- 	100 %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1959223"/>
            <a:ext cx="539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Remittance of money to and from India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10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906016" y="2535287"/>
            <a:ext cx="539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Employment laws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9592" y="3111351"/>
            <a:ext cx="539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Import and export of goods and services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9864" y="3645024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Enforcement of contracts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Other business regulations</a:t>
            </a:r>
            <a:endParaRPr lang="en-US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Foreign Investment in India – Schematic Representation </a:t>
            </a:r>
            <a:endParaRPr lang="en-US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3635896" y="1268760"/>
            <a:ext cx="1944216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Investment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8" name="AutoShape 42"/>
          <p:cNvCxnSpPr>
            <a:cxnSpLocks noChangeShapeType="1"/>
            <a:stCxn id="2" idx="2"/>
          </p:cNvCxnSpPr>
          <p:nvPr/>
        </p:nvCxnSpPr>
        <p:spPr bwMode="auto">
          <a:xfrm>
            <a:off x="4608004" y="1844824"/>
            <a:ext cx="434" cy="60297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29" name="AutoShape 47"/>
          <p:cNvSpPr>
            <a:spLocks noChangeArrowheads="1"/>
          </p:cNvSpPr>
          <p:nvPr/>
        </p:nvSpPr>
        <p:spPr bwMode="auto">
          <a:xfrm>
            <a:off x="468412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Direct Investment (FDI)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47"/>
          <p:cNvSpPr>
            <a:spLocks noChangeArrowheads="1"/>
          </p:cNvSpPr>
          <p:nvPr/>
        </p:nvSpPr>
        <p:spPr bwMode="auto">
          <a:xfrm>
            <a:off x="2123728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Portfolio Investment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47"/>
          <p:cNvSpPr>
            <a:spLocks noChangeArrowheads="1"/>
          </p:cNvSpPr>
          <p:nvPr/>
        </p:nvSpPr>
        <p:spPr bwMode="auto">
          <a:xfrm>
            <a:off x="3924796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Venture Capital Investment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47"/>
          <p:cNvSpPr>
            <a:spLocks noChangeArrowheads="1"/>
          </p:cNvSpPr>
          <p:nvPr/>
        </p:nvSpPr>
        <p:spPr bwMode="auto">
          <a:xfrm>
            <a:off x="5652120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Other Investments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Calibri" pitchFamily="34" charset="0"/>
                <a:cs typeface="Arial" pitchFamily="34" charset="0"/>
              </a:rPr>
              <a:t>(G-</a:t>
            </a:r>
            <a:r>
              <a:rPr lang="en-US" sz="1100" b="1" dirty="0" err="1">
                <a:latin typeface="Calibri" pitchFamily="34" charset="0"/>
                <a:cs typeface="Arial" pitchFamily="34" charset="0"/>
              </a:rPr>
              <a:t>secs</a:t>
            </a:r>
            <a:r>
              <a:rPr lang="en-US" sz="1100" b="1" dirty="0">
                <a:latin typeface="Calibri" pitchFamily="34" charset="0"/>
                <a:cs typeface="Arial" pitchFamily="34" charset="0"/>
              </a:rPr>
              <a:t>, NCDs)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AutoShape 47"/>
          <p:cNvSpPr>
            <a:spLocks noChangeArrowheads="1"/>
          </p:cNvSpPr>
          <p:nvPr/>
        </p:nvSpPr>
        <p:spPr bwMode="auto">
          <a:xfrm>
            <a:off x="7381180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Investments on non-</a:t>
            </a:r>
            <a:r>
              <a:rPr kumimoji="0" lang="en-IN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repatriable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basis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4" name="AutoShape 39"/>
          <p:cNvCxnSpPr>
            <a:cxnSpLocks noChangeShapeType="1"/>
          </p:cNvCxnSpPr>
          <p:nvPr/>
        </p:nvCxnSpPr>
        <p:spPr bwMode="auto">
          <a:xfrm>
            <a:off x="1187624" y="2060848"/>
            <a:ext cx="698477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" name="AutoShape 42"/>
          <p:cNvCxnSpPr>
            <a:cxnSpLocks noChangeShapeType="1"/>
          </p:cNvCxnSpPr>
          <p:nvPr/>
        </p:nvCxnSpPr>
        <p:spPr bwMode="auto">
          <a:xfrm>
            <a:off x="1187624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8" name="AutoShape 42"/>
          <p:cNvCxnSpPr>
            <a:cxnSpLocks noChangeShapeType="1"/>
          </p:cNvCxnSpPr>
          <p:nvPr/>
        </p:nvCxnSpPr>
        <p:spPr bwMode="auto">
          <a:xfrm>
            <a:off x="2915816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9" name="AutoShape 42"/>
          <p:cNvCxnSpPr>
            <a:cxnSpLocks noChangeShapeType="1"/>
          </p:cNvCxnSpPr>
          <p:nvPr/>
        </p:nvCxnSpPr>
        <p:spPr bwMode="auto">
          <a:xfrm>
            <a:off x="6300192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" name="AutoShape 42"/>
          <p:cNvCxnSpPr>
            <a:cxnSpLocks noChangeShapeType="1"/>
          </p:cNvCxnSpPr>
          <p:nvPr/>
        </p:nvCxnSpPr>
        <p:spPr bwMode="auto">
          <a:xfrm>
            <a:off x="8172400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3" name="AutoShape 39"/>
          <p:cNvCxnSpPr>
            <a:cxnSpLocks noChangeShapeType="1"/>
          </p:cNvCxnSpPr>
          <p:nvPr/>
        </p:nvCxnSpPr>
        <p:spPr bwMode="auto">
          <a:xfrm>
            <a:off x="2555776" y="3573016"/>
            <a:ext cx="10081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5" name="AutoShape 42"/>
          <p:cNvCxnSpPr>
            <a:cxnSpLocks noChangeShapeType="1"/>
          </p:cNvCxnSpPr>
          <p:nvPr/>
        </p:nvCxnSpPr>
        <p:spPr bwMode="auto">
          <a:xfrm>
            <a:off x="1187624" y="3239889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6" name="AutoShape 42"/>
          <p:cNvCxnSpPr>
            <a:cxnSpLocks noChangeShapeType="1"/>
          </p:cNvCxnSpPr>
          <p:nvPr/>
        </p:nvCxnSpPr>
        <p:spPr bwMode="auto">
          <a:xfrm>
            <a:off x="539552" y="357301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7" name="AutoShape 42"/>
          <p:cNvCxnSpPr>
            <a:cxnSpLocks noChangeShapeType="1"/>
          </p:cNvCxnSpPr>
          <p:nvPr/>
        </p:nvCxnSpPr>
        <p:spPr bwMode="auto">
          <a:xfrm>
            <a:off x="1835696" y="357301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8" name="AutoShape 47"/>
          <p:cNvSpPr>
            <a:spLocks noChangeArrowheads="1"/>
          </p:cNvSpPr>
          <p:nvPr/>
        </p:nvSpPr>
        <p:spPr bwMode="auto">
          <a:xfrm>
            <a:off x="107504" y="3933056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Automatic Route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AutoShape 47"/>
          <p:cNvSpPr>
            <a:spLocks noChangeArrowheads="1"/>
          </p:cNvSpPr>
          <p:nvPr/>
        </p:nvSpPr>
        <p:spPr bwMode="auto">
          <a:xfrm>
            <a:off x="1331640" y="3933056"/>
            <a:ext cx="1008112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Government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Route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47"/>
          <p:cNvSpPr>
            <a:spLocks noChangeArrowheads="1"/>
          </p:cNvSpPr>
          <p:nvPr/>
        </p:nvSpPr>
        <p:spPr bwMode="auto">
          <a:xfrm>
            <a:off x="2132112" y="5328121"/>
            <a:ext cx="927720" cy="47714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FIIs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47"/>
          <p:cNvSpPr>
            <a:spLocks noChangeArrowheads="1"/>
          </p:cNvSpPr>
          <p:nvPr/>
        </p:nvSpPr>
        <p:spPr bwMode="auto">
          <a:xfrm>
            <a:off x="3203848" y="3933056"/>
            <a:ext cx="792088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NRIs, PIO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AutoShape 42"/>
          <p:cNvCxnSpPr>
            <a:cxnSpLocks noChangeShapeType="1"/>
          </p:cNvCxnSpPr>
          <p:nvPr/>
        </p:nvCxnSpPr>
        <p:spPr bwMode="auto">
          <a:xfrm>
            <a:off x="2555776" y="3573016"/>
            <a:ext cx="0" cy="17012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2" name="AutoShape 39"/>
          <p:cNvCxnSpPr>
            <a:cxnSpLocks noChangeShapeType="1"/>
          </p:cNvCxnSpPr>
          <p:nvPr/>
        </p:nvCxnSpPr>
        <p:spPr bwMode="auto">
          <a:xfrm>
            <a:off x="539552" y="3573016"/>
            <a:ext cx="129614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3" name="AutoShape 42"/>
          <p:cNvCxnSpPr>
            <a:cxnSpLocks noChangeShapeType="1"/>
          </p:cNvCxnSpPr>
          <p:nvPr/>
        </p:nvCxnSpPr>
        <p:spPr bwMode="auto">
          <a:xfrm>
            <a:off x="2843808" y="321297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4" name="AutoShape 42"/>
          <p:cNvCxnSpPr>
            <a:cxnSpLocks noChangeShapeType="1"/>
          </p:cNvCxnSpPr>
          <p:nvPr/>
        </p:nvCxnSpPr>
        <p:spPr bwMode="auto">
          <a:xfrm>
            <a:off x="3563888" y="357301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6" name="AutoShape 47"/>
          <p:cNvSpPr>
            <a:spLocks noChangeArrowheads="1"/>
          </p:cNvSpPr>
          <p:nvPr/>
        </p:nvSpPr>
        <p:spPr bwMode="auto">
          <a:xfrm>
            <a:off x="4211960" y="4221088"/>
            <a:ext cx="936104" cy="64807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SEBI registered FVCI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7" name="AutoShape 42"/>
          <p:cNvCxnSpPr>
            <a:cxnSpLocks noChangeShapeType="1"/>
          </p:cNvCxnSpPr>
          <p:nvPr/>
        </p:nvCxnSpPr>
        <p:spPr bwMode="auto">
          <a:xfrm>
            <a:off x="4644008" y="3212976"/>
            <a:ext cx="0" cy="936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9" name="AutoShape 42"/>
          <p:cNvCxnSpPr>
            <a:cxnSpLocks noChangeShapeType="1"/>
          </p:cNvCxnSpPr>
          <p:nvPr/>
        </p:nvCxnSpPr>
        <p:spPr bwMode="auto">
          <a:xfrm>
            <a:off x="4644008" y="4896073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1" name="AutoShape 47"/>
          <p:cNvSpPr>
            <a:spLocks noChangeArrowheads="1"/>
          </p:cNvSpPr>
          <p:nvPr/>
        </p:nvSpPr>
        <p:spPr bwMode="auto">
          <a:xfrm>
            <a:off x="4211960" y="530120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VCUs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AutoShape 42"/>
          <p:cNvCxnSpPr>
            <a:cxnSpLocks noChangeShapeType="1"/>
          </p:cNvCxnSpPr>
          <p:nvPr/>
        </p:nvCxnSpPr>
        <p:spPr bwMode="auto">
          <a:xfrm>
            <a:off x="6372200" y="3212976"/>
            <a:ext cx="0" cy="936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3" name="AutoShape 47"/>
          <p:cNvSpPr>
            <a:spLocks noChangeArrowheads="1"/>
          </p:cNvSpPr>
          <p:nvPr/>
        </p:nvSpPr>
        <p:spPr bwMode="auto">
          <a:xfrm>
            <a:off x="5436096" y="458112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FIIs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AutoShape 47"/>
          <p:cNvSpPr>
            <a:spLocks noChangeArrowheads="1"/>
          </p:cNvSpPr>
          <p:nvPr/>
        </p:nvSpPr>
        <p:spPr bwMode="auto">
          <a:xfrm>
            <a:off x="6444208" y="458112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Calibri" pitchFamily="34" charset="0"/>
                <a:cs typeface="Arial" pitchFamily="34" charset="0"/>
              </a:rPr>
              <a:t>NRIs, PIO, QFIs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AutoShape 39"/>
          <p:cNvCxnSpPr>
            <a:cxnSpLocks noChangeShapeType="1"/>
          </p:cNvCxnSpPr>
          <p:nvPr/>
        </p:nvCxnSpPr>
        <p:spPr bwMode="auto">
          <a:xfrm>
            <a:off x="5868144" y="4221088"/>
            <a:ext cx="10081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8" name="AutoShape 42"/>
          <p:cNvCxnSpPr>
            <a:cxnSpLocks noChangeShapeType="1"/>
          </p:cNvCxnSpPr>
          <p:nvPr/>
        </p:nvCxnSpPr>
        <p:spPr bwMode="auto">
          <a:xfrm>
            <a:off x="5868144" y="422108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79" name="AutoShape 42"/>
          <p:cNvCxnSpPr>
            <a:cxnSpLocks noChangeShapeType="1"/>
          </p:cNvCxnSpPr>
          <p:nvPr/>
        </p:nvCxnSpPr>
        <p:spPr bwMode="auto">
          <a:xfrm>
            <a:off x="6876256" y="422108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0" name="AutoShape 42"/>
          <p:cNvCxnSpPr>
            <a:cxnSpLocks noChangeShapeType="1"/>
          </p:cNvCxnSpPr>
          <p:nvPr/>
        </p:nvCxnSpPr>
        <p:spPr bwMode="auto">
          <a:xfrm>
            <a:off x="8172400" y="3284984"/>
            <a:ext cx="0" cy="15841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1" name="AutoShape 47"/>
          <p:cNvSpPr>
            <a:spLocks noChangeArrowheads="1"/>
          </p:cNvSpPr>
          <p:nvPr/>
        </p:nvSpPr>
        <p:spPr bwMode="auto">
          <a:xfrm>
            <a:off x="7740352" y="494116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NRIs,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PIOs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9" grpId="0" animBg="1"/>
      <p:bldP spid="1030" grpId="0" animBg="1"/>
      <p:bldP spid="1031" grpId="0" animBg="1"/>
      <p:bldP spid="1032" grpId="0" animBg="1"/>
      <p:bldP spid="1033" grpId="0" animBg="1"/>
      <p:bldP spid="48" grpId="0" animBg="1"/>
      <p:bldP spid="49" grpId="0" animBg="1"/>
      <p:bldP spid="58" grpId="0" animBg="1"/>
      <p:bldP spid="59" grpId="0" animBg="1"/>
      <p:bldP spid="66" grpId="0" animBg="1"/>
      <p:bldP spid="71" grpId="0" animBg="1"/>
      <p:bldP spid="73" grpId="0" animBg="1"/>
      <p:bldP spid="74" grpId="0" animBg="1"/>
      <p:bldP spid="8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54868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Thank you</a:t>
            </a:r>
            <a:endParaRPr lang="en-US" sz="32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657358"/>
            <a:ext cx="1399078" cy="142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sp>
        <p:nvSpPr>
          <p:cNvPr id="17" name="Footer Placeholder 3"/>
          <p:cNvSpPr txBox="1">
            <a:spLocks/>
          </p:cNvSpPr>
          <p:nvPr/>
        </p:nvSpPr>
        <p:spPr>
          <a:xfrm>
            <a:off x="6948264" y="6021288"/>
            <a:ext cx="2895600" cy="61277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Prabhjit Gill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Foreign Investment in India – Schematic Representation </a:t>
            </a:r>
            <a:endParaRPr lang="en-US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3635896" y="1268760"/>
            <a:ext cx="1944216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Investment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8" name="AutoShape 42"/>
          <p:cNvCxnSpPr>
            <a:cxnSpLocks noChangeShapeType="1"/>
            <a:stCxn id="2" idx="2"/>
          </p:cNvCxnSpPr>
          <p:nvPr/>
        </p:nvCxnSpPr>
        <p:spPr bwMode="auto">
          <a:xfrm>
            <a:off x="4608004" y="1844824"/>
            <a:ext cx="434" cy="60297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29" name="AutoShape 47"/>
          <p:cNvSpPr>
            <a:spLocks noChangeArrowheads="1"/>
          </p:cNvSpPr>
          <p:nvPr/>
        </p:nvSpPr>
        <p:spPr bwMode="auto">
          <a:xfrm>
            <a:off x="468412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Direct Investment (FDI)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47"/>
          <p:cNvSpPr>
            <a:spLocks noChangeArrowheads="1"/>
          </p:cNvSpPr>
          <p:nvPr/>
        </p:nvSpPr>
        <p:spPr bwMode="auto">
          <a:xfrm>
            <a:off x="2123728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Portfolio Investment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47"/>
          <p:cNvSpPr>
            <a:spLocks noChangeArrowheads="1"/>
          </p:cNvSpPr>
          <p:nvPr/>
        </p:nvSpPr>
        <p:spPr bwMode="auto">
          <a:xfrm>
            <a:off x="3924796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Venture Capital Investment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47"/>
          <p:cNvSpPr>
            <a:spLocks noChangeArrowheads="1"/>
          </p:cNvSpPr>
          <p:nvPr/>
        </p:nvSpPr>
        <p:spPr bwMode="auto">
          <a:xfrm>
            <a:off x="5652120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Other Investments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Calibri" pitchFamily="34" charset="0"/>
                <a:cs typeface="Arial" pitchFamily="34" charset="0"/>
              </a:rPr>
              <a:t>(G-</a:t>
            </a:r>
            <a:r>
              <a:rPr lang="en-US" sz="1100" b="1" dirty="0" err="1">
                <a:latin typeface="Calibri" pitchFamily="34" charset="0"/>
                <a:cs typeface="Arial" pitchFamily="34" charset="0"/>
              </a:rPr>
              <a:t>secs</a:t>
            </a:r>
            <a:r>
              <a:rPr lang="en-US" sz="1100" b="1" dirty="0">
                <a:latin typeface="Calibri" pitchFamily="34" charset="0"/>
                <a:cs typeface="Arial" pitchFamily="34" charset="0"/>
              </a:rPr>
              <a:t>, NCDs)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AutoShape 47"/>
          <p:cNvSpPr>
            <a:spLocks noChangeArrowheads="1"/>
          </p:cNvSpPr>
          <p:nvPr/>
        </p:nvSpPr>
        <p:spPr bwMode="auto">
          <a:xfrm>
            <a:off x="7381180" y="2447801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Investments on non-</a:t>
            </a:r>
            <a:r>
              <a:rPr kumimoji="0" lang="en-IN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repatriable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basis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4" name="AutoShape 39"/>
          <p:cNvCxnSpPr>
            <a:cxnSpLocks noChangeShapeType="1"/>
          </p:cNvCxnSpPr>
          <p:nvPr/>
        </p:nvCxnSpPr>
        <p:spPr bwMode="auto">
          <a:xfrm>
            <a:off x="1187624" y="2060848"/>
            <a:ext cx="698477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" name="AutoShape 42"/>
          <p:cNvCxnSpPr>
            <a:cxnSpLocks noChangeShapeType="1"/>
          </p:cNvCxnSpPr>
          <p:nvPr/>
        </p:nvCxnSpPr>
        <p:spPr bwMode="auto">
          <a:xfrm>
            <a:off x="1187624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8" name="AutoShape 42"/>
          <p:cNvCxnSpPr>
            <a:cxnSpLocks noChangeShapeType="1"/>
          </p:cNvCxnSpPr>
          <p:nvPr/>
        </p:nvCxnSpPr>
        <p:spPr bwMode="auto">
          <a:xfrm>
            <a:off x="2915816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9" name="AutoShape 42"/>
          <p:cNvCxnSpPr>
            <a:cxnSpLocks noChangeShapeType="1"/>
          </p:cNvCxnSpPr>
          <p:nvPr/>
        </p:nvCxnSpPr>
        <p:spPr bwMode="auto">
          <a:xfrm>
            <a:off x="6300192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" name="AutoShape 42"/>
          <p:cNvCxnSpPr>
            <a:cxnSpLocks noChangeShapeType="1"/>
          </p:cNvCxnSpPr>
          <p:nvPr/>
        </p:nvCxnSpPr>
        <p:spPr bwMode="auto">
          <a:xfrm>
            <a:off x="8172400" y="206084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3" name="AutoShape 39"/>
          <p:cNvCxnSpPr>
            <a:cxnSpLocks noChangeShapeType="1"/>
          </p:cNvCxnSpPr>
          <p:nvPr/>
        </p:nvCxnSpPr>
        <p:spPr bwMode="auto">
          <a:xfrm>
            <a:off x="2555776" y="3573016"/>
            <a:ext cx="10081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5" name="AutoShape 42"/>
          <p:cNvCxnSpPr>
            <a:cxnSpLocks noChangeShapeType="1"/>
          </p:cNvCxnSpPr>
          <p:nvPr/>
        </p:nvCxnSpPr>
        <p:spPr bwMode="auto">
          <a:xfrm>
            <a:off x="1187624" y="3239889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6" name="AutoShape 42"/>
          <p:cNvCxnSpPr>
            <a:cxnSpLocks noChangeShapeType="1"/>
          </p:cNvCxnSpPr>
          <p:nvPr/>
        </p:nvCxnSpPr>
        <p:spPr bwMode="auto">
          <a:xfrm>
            <a:off x="539552" y="357301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7" name="AutoShape 42"/>
          <p:cNvCxnSpPr>
            <a:cxnSpLocks noChangeShapeType="1"/>
          </p:cNvCxnSpPr>
          <p:nvPr/>
        </p:nvCxnSpPr>
        <p:spPr bwMode="auto">
          <a:xfrm>
            <a:off x="1835696" y="357301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8" name="AutoShape 47"/>
          <p:cNvSpPr>
            <a:spLocks noChangeArrowheads="1"/>
          </p:cNvSpPr>
          <p:nvPr/>
        </p:nvSpPr>
        <p:spPr bwMode="auto">
          <a:xfrm>
            <a:off x="107504" y="3933056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Automatic Route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AutoShape 47"/>
          <p:cNvSpPr>
            <a:spLocks noChangeArrowheads="1"/>
          </p:cNvSpPr>
          <p:nvPr/>
        </p:nvSpPr>
        <p:spPr bwMode="auto">
          <a:xfrm>
            <a:off x="1331640" y="3933056"/>
            <a:ext cx="1008112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Government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Route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utoShape 47"/>
          <p:cNvSpPr>
            <a:spLocks noChangeArrowheads="1"/>
          </p:cNvSpPr>
          <p:nvPr/>
        </p:nvSpPr>
        <p:spPr bwMode="auto">
          <a:xfrm>
            <a:off x="2132112" y="5328121"/>
            <a:ext cx="927720" cy="47714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FIIs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AutoShape 47"/>
          <p:cNvSpPr>
            <a:spLocks noChangeArrowheads="1"/>
          </p:cNvSpPr>
          <p:nvPr/>
        </p:nvSpPr>
        <p:spPr bwMode="auto">
          <a:xfrm>
            <a:off x="3203848" y="3933056"/>
            <a:ext cx="792088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NRIs, PIO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AutoShape 42"/>
          <p:cNvCxnSpPr>
            <a:cxnSpLocks noChangeShapeType="1"/>
          </p:cNvCxnSpPr>
          <p:nvPr/>
        </p:nvCxnSpPr>
        <p:spPr bwMode="auto">
          <a:xfrm>
            <a:off x="2555776" y="3573016"/>
            <a:ext cx="0" cy="170127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2" name="AutoShape 39"/>
          <p:cNvCxnSpPr>
            <a:cxnSpLocks noChangeShapeType="1"/>
          </p:cNvCxnSpPr>
          <p:nvPr/>
        </p:nvCxnSpPr>
        <p:spPr bwMode="auto">
          <a:xfrm>
            <a:off x="539552" y="3573016"/>
            <a:ext cx="129614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3" name="AutoShape 42"/>
          <p:cNvCxnSpPr>
            <a:cxnSpLocks noChangeShapeType="1"/>
          </p:cNvCxnSpPr>
          <p:nvPr/>
        </p:nvCxnSpPr>
        <p:spPr bwMode="auto">
          <a:xfrm>
            <a:off x="2843808" y="321297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4" name="AutoShape 42"/>
          <p:cNvCxnSpPr>
            <a:cxnSpLocks noChangeShapeType="1"/>
          </p:cNvCxnSpPr>
          <p:nvPr/>
        </p:nvCxnSpPr>
        <p:spPr bwMode="auto">
          <a:xfrm>
            <a:off x="3563888" y="3573016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6" name="AutoShape 47"/>
          <p:cNvSpPr>
            <a:spLocks noChangeArrowheads="1"/>
          </p:cNvSpPr>
          <p:nvPr/>
        </p:nvSpPr>
        <p:spPr bwMode="auto">
          <a:xfrm>
            <a:off x="4211960" y="4221088"/>
            <a:ext cx="936104" cy="64807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SEBI registered FVCI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7" name="AutoShape 42"/>
          <p:cNvCxnSpPr>
            <a:cxnSpLocks noChangeShapeType="1"/>
          </p:cNvCxnSpPr>
          <p:nvPr/>
        </p:nvCxnSpPr>
        <p:spPr bwMode="auto">
          <a:xfrm>
            <a:off x="4644008" y="3212976"/>
            <a:ext cx="0" cy="936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9" name="AutoShape 42"/>
          <p:cNvCxnSpPr>
            <a:cxnSpLocks noChangeShapeType="1"/>
          </p:cNvCxnSpPr>
          <p:nvPr/>
        </p:nvCxnSpPr>
        <p:spPr bwMode="auto">
          <a:xfrm>
            <a:off x="4644008" y="4896073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1" name="AutoShape 47"/>
          <p:cNvSpPr>
            <a:spLocks noChangeArrowheads="1"/>
          </p:cNvSpPr>
          <p:nvPr/>
        </p:nvSpPr>
        <p:spPr bwMode="auto">
          <a:xfrm>
            <a:off x="4211960" y="530120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VCUs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AutoShape 42"/>
          <p:cNvCxnSpPr>
            <a:cxnSpLocks noChangeShapeType="1"/>
          </p:cNvCxnSpPr>
          <p:nvPr/>
        </p:nvCxnSpPr>
        <p:spPr bwMode="auto">
          <a:xfrm>
            <a:off x="6372200" y="3212976"/>
            <a:ext cx="0" cy="936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3" name="AutoShape 47"/>
          <p:cNvSpPr>
            <a:spLocks noChangeArrowheads="1"/>
          </p:cNvSpPr>
          <p:nvPr/>
        </p:nvSpPr>
        <p:spPr bwMode="auto">
          <a:xfrm>
            <a:off x="5436096" y="458112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FIIs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AutoShape 47"/>
          <p:cNvSpPr>
            <a:spLocks noChangeArrowheads="1"/>
          </p:cNvSpPr>
          <p:nvPr/>
        </p:nvSpPr>
        <p:spPr bwMode="auto">
          <a:xfrm>
            <a:off x="6444208" y="458112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Calibri" pitchFamily="34" charset="0"/>
                <a:cs typeface="Arial" pitchFamily="34" charset="0"/>
              </a:rPr>
              <a:t>NRIs, PIO, QFIs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AutoShape 39"/>
          <p:cNvCxnSpPr>
            <a:cxnSpLocks noChangeShapeType="1"/>
          </p:cNvCxnSpPr>
          <p:nvPr/>
        </p:nvCxnSpPr>
        <p:spPr bwMode="auto">
          <a:xfrm>
            <a:off x="5868144" y="4221088"/>
            <a:ext cx="100811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8" name="AutoShape 42"/>
          <p:cNvCxnSpPr>
            <a:cxnSpLocks noChangeShapeType="1"/>
          </p:cNvCxnSpPr>
          <p:nvPr/>
        </p:nvCxnSpPr>
        <p:spPr bwMode="auto">
          <a:xfrm>
            <a:off x="5868144" y="422108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79" name="AutoShape 42"/>
          <p:cNvCxnSpPr>
            <a:cxnSpLocks noChangeShapeType="1"/>
          </p:cNvCxnSpPr>
          <p:nvPr/>
        </p:nvCxnSpPr>
        <p:spPr bwMode="auto">
          <a:xfrm>
            <a:off x="6876256" y="4221088"/>
            <a:ext cx="0" cy="3331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0" name="AutoShape 42"/>
          <p:cNvCxnSpPr>
            <a:cxnSpLocks noChangeShapeType="1"/>
          </p:cNvCxnSpPr>
          <p:nvPr/>
        </p:nvCxnSpPr>
        <p:spPr bwMode="auto">
          <a:xfrm>
            <a:off x="8172400" y="3284984"/>
            <a:ext cx="0" cy="158417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1" name="AutoShape 47"/>
          <p:cNvSpPr>
            <a:spLocks noChangeArrowheads="1"/>
          </p:cNvSpPr>
          <p:nvPr/>
        </p:nvSpPr>
        <p:spPr bwMode="auto">
          <a:xfrm>
            <a:off x="7740352" y="4941168"/>
            <a:ext cx="936104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NRIs,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PIOs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9" grpId="0" animBg="1"/>
      <p:bldP spid="1030" grpId="0" animBg="1"/>
      <p:bldP spid="1031" grpId="0" animBg="1"/>
      <p:bldP spid="1032" grpId="0" animBg="1"/>
      <p:bldP spid="1033" grpId="0" animBg="1"/>
      <p:bldP spid="48" grpId="0" animBg="1"/>
      <p:bldP spid="49" grpId="0" animBg="1"/>
      <p:bldP spid="58" grpId="0" animBg="1"/>
      <p:bldP spid="59" grpId="0" animBg="1"/>
      <p:bldP spid="66" grpId="0" animBg="1"/>
      <p:bldP spid="71" grpId="0" animBg="1"/>
      <p:bldP spid="73" grpId="0" animBg="1"/>
      <p:bldP spid="74" grpId="0" animBg="1"/>
      <p:bldP spid="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Setting up business operations in India</a:t>
            </a:r>
            <a:endParaRPr lang="en-US" sz="24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AutoShape 47"/>
          <p:cNvSpPr>
            <a:spLocks noChangeArrowheads="1"/>
          </p:cNvSpPr>
          <p:nvPr/>
        </p:nvSpPr>
        <p:spPr bwMode="auto">
          <a:xfrm>
            <a:off x="3635896" y="1268760"/>
            <a:ext cx="1944216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Entry options for foreign investors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47"/>
          <p:cNvSpPr>
            <a:spLocks noChangeArrowheads="1"/>
          </p:cNvSpPr>
          <p:nvPr/>
        </p:nvSpPr>
        <p:spPr bwMode="auto">
          <a:xfrm>
            <a:off x="899592" y="2852936"/>
            <a:ext cx="1944216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Liaison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IN" sz="1100" b="1" dirty="0">
                <a:latin typeface="Calibri" pitchFamily="34" charset="0"/>
                <a:cs typeface="Arial" pitchFamily="34" charset="0"/>
              </a:rPr>
              <a:t>(Un-incorporates entity)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47"/>
          <p:cNvSpPr>
            <a:spLocks noChangeArrowheads="1"/>
          </p:cNvSpPr>
          <p:nvPr/>
        </p:nvSpPr>
        <p:spPr bwMode="auto">
          <a:xfrm>
            <a:off x="3635896" y="2852936"/>
            <a:ext cx="1944216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Branch office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Calibri" pitchFamily="34" charset="0"/>
                <a:cs typeface="Arial" pitchFamily="34" charset="0"/>
              </a:rPr>
              <a:t>(Un-incorporated entity)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47"/>
          <p:cNvSpPr>
            <a:spLocks noChangeArrowheads="1"/>
          </p:cNvSpPr>
          <p:nvPr/>
        </p:nvSpPr>
        <p:spPr bwMode="auto">
          <a:xfrm>
            <a:off x="6516216" y="2852936"/>
            <a:ext cx="1944216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Project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office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baseline="0" dirty="0">
                <a:latin typeface="Calibri" pitchFamily="34" charset="0"/>
                <a:cs typeface="Arial" pitchFamily="34" charset="0"/>
              </a:rPr>
              <a:t>(Un-incorporated</a:t>
            </a:r>
            <a:r>
              <a:rPr lang="en-US" sz="1100" b="1" dirty="0">
                <a:latin typeface="Calibri" pitchFamily="34" charset="0"/>
                <a:cs typeface="Arial" pitchFamily="34" charset="0"/>
              </a:rPr>
              <a:t> entity</a:t>
            </a:r>
            <a:r>
              <a:rPr lang="en-US" sz="1100" b="1" baseline="0" dirty="0">
                <a:latin typeface="Calibri" pitchFamily="34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AutoShape 47"/>
          <p:cNvSpPr>
            <a:spLocks noChangeArrowheads="1"/>
          </p:cNvSpPr>
          <p:nvPr/>
        </p:nvSpPr>
        <p:spPr bwMode="auto">
          <a:xfrm>
            <a:off x="2051720" y="4797152"/>
            <a:ext cx="1944216" cy="86409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Joint venture or wholly owned subsidiary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Calibri" pitchFamily="34" charset="0"/>
                <a:cs typeface="Arial" pitchFamily="34" charset="0"/>
              </a:rPr>
              <a:t>(Incorporates entity)</a:t>
            </a:r>
            <a:endParaRPr kumimoji="0" lang="en-I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I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AutoShape 39"/>
          <p:cNvCxnSpPr>
            <a:cxnSpLocks noChangeShapeType="1"/>
          </p:cNvCxnSpPr>
          <p:nvPr/>
        </p:nvCxnSpPr>
        <p:spPr bwMode="auto">
          <a:xfrm>
            <a:off x="1835696" y="2060848"/>
            <a:ext cx="561662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4" name="AutoShape 42"/>
          <p:cNvCxnSpPr>
            <a:cxnSpLocks noChangeShapeType="1"/>
          </p:cNvCxnSpPr>
          <p:nvPr/>
        </p:nvCxnSpPr>
        <p:spPr bwMode="auto">
          <a:xfrm>
            <a:off x="1835696" y="2060848"/>
            <a:ext cx="0" cy="62115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8" name="AutoShape 42"/>
          <p:cNvCxnSpPr>
            <a:cxnSpLocks noChangeShapeType="1"/>
          </p:cNvCxnSpPr>
          <p:nvPr/>
        </p:nvCxnSpPr>
        <p:spPr bwMode="auto">
          <a:xfrm>
            <a:off x="4572000" y="2060848"/>
            <a:ext cx="0" cy="62115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9" name="AutoShape 42"/>
          <p:cNvCxnSpPr>
            <a:cxnSpLocks noChangeShapeType="1"/>
          </p:cNvCxnSpPr>
          <p:nvPr/>
        </p:nvCxnSpPr>
        <p:spPr bwMode="auto">
          <a:xfrm>
            <a:off x="7452320" y="2060848"/>
            <a:ext cx="0" cy="62115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0" name="AutoShape 42"/>
          <p:cNvCxnSpPr>
            <a:cxnSpLocks noChangeShapeType="1"/>
          </p:cNvCxnSpPr>
          <p:nvPr/>
        </p:nvCxnSpPr>
        <p:spPr bwMode="auto">
          <a:xfrm>
            <a:off x="4572000" y="4175993"/>
            <a:ext cx="0" cy="2611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51" name="AutoShape 39"/>
          <p:cNvCxnSpPr>
            <a:cxnSpLocks noChangeShapeType="1"/>
          </p:cNvCxnSpPr>
          <p:nvPr/>
        </p:nvCxnSpPr>
        <p:spPr bwMode="auto">
          <a:xfrm>
            <a:off x="1835696" y="4149080"/>
            <a:ext cx="561662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3" name="Straight Connector 52"/>
          <p:cNvCxnSpPr/>
          <p:nvPr/>
        </p:nvCxnSpPr>
        <p:spPr>
          <a:xfrm>
            <a:off x="1835696" y="3501008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72000" y="3573016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452320" y="3501008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47"/>
          <p:cNvSpPr>
            <a:spLocks noChangeArrowheads="1"/>
          </p:cNvSpPr>
          <p:nvPr/>
        </p:nvSpPr>
        <p:spPr bwMode="auto">
          <a:xfrm>
            <a:off x="5292080" y="4797152"/>
            <a:ext cx="1944216" cy="86409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technology </a:t>
            </a:r>
            <a:r>
              <a:rPr kumimoji="0" 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collobration</a:t>
            </a:r>
            <a:endParaRPr kumimoji="0" lang="en-I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IN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AutoShape 39"/>
          <p:cNvCxnSpPr>
            <a:cxnSpLocks noChangeShapeType="1"/>
          </p:cNvCxnSpPr>
          <p:nvPr/>
        </p:nvCxnSpPr>
        <p:spPr bwMode="auto">
          <a:xfrm>
            <a:off x="2780184" y="4437112"/>
            <a:ext cx="352000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9" name="AutoShape 42"/>
          <p:cNvCxnSpPr>
            <a:cxnSpLocks noChangeShapeType="1"/>
          </p:cNvCxnSpPr>
          <p:nvPr/>
        </p:nvCxnSpPr>
        <p:spPr bwMode="auto">
          <a:xfrm>
            <a:off x="2771800" y="4437112"/>
            <a:ext cx="0" cy="2611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" name="AutoShape 42"/>
          <p:cNvCxnSpPr>
            <a:cxnSpLocks noChangeShapeType="1"/>
          </p:cNvCxnSpPr>
          <p:nvPr/>
        </p:nvCxnSpPr>
        <p:spPr bwMode="auto">
          <a:xfrm>
            <a:off x="6300192" y="4437112"/>
            <a:ext cx="0" cy="2611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0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Liaison Office </a:t>
            </a:r>
            <a:endParaRPr lang="en-US" sz="2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827584" y="134076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Liaison office can undertake the following activities in India:</a:t>
            </a:r>
          </a:p>
          <a:p>
            <a:r>
              <a:rPr lang="en-US" b="1" dirty="0"/>
              <a:t> </a:t>
            </a:r>
            <a:endParaRPr lang="en-IN" b="1" dirty="0"/>
          </a:p>
        </p:txBody>
      </p:sp>
      <p:sp>
        <p:nvSpPr>
          <p:cNvPr id="21" name="Rectangle 20"/>
          <p:cNvSpPr/>
          <p:nvPr/>
        </p:nvSpPr>
        <p:spPr>
          <a:xfrm>
            <a:off x="827584" y="2274838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1. Representing in India the parent company or group companies</a:t>
            </a:r>
            <a:endParaRPr lang="en-US" dirty="0"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27584" y="27809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2. Promoting export, import from or to India</a:t>
            </a:r>
            <a:endParaRPr lang="en-US" dirty="0"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7584" y="3358733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3. Promoting technical or / and financial collaborations between parent and   companies in India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Branch Office</a:t>
            </a:r>
            <a:endParaRPr lang="en-US" sz="2400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5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827584" y="134076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Branch office can undertake the following activities in India:</a:t>
            </a:r>
          </a:p>
          <a:p>
            <a:r>
              <a:rPr lang="en-US" b="1" dirty="0"/>
              <a:t> </a:t>
            </a:r>
            <a:endParaRPr lang="en-IN" b="1" dirty="0"/>
          </a:p>
        </p:txBody>
      </p:sp>
      <p:sp>
        <p:nvSpPr>
          <p:cNvPr id="10" name="Rectangle 9"/>
          <p:cNvSpPr/>
          <p:nvPr/>
        </p:nvSpPr>
        <p:spPr>
          <a:xfrm>
            <a:off x="827584" y="213285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1. Import / export of goods</a:t>
            </a:r>
            <a:endParaRPr lang="en-US" dirty="0"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7584" y="2627620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2. Rendering professional or consultancy services</a:t>
            </a:r>
            <a:endParaRPr lang="en-US" dirty="0"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7584" y="3068960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3. Carrying out research work, in areas  in which the parent company is engaged </a:t>
            </a:r>
            <a:endParaRPr lang="en-US" dirty="0"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7584" y="357301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4. Promoting technical or financial collaborations between Indian companies and parent or overseas group company </a:t>
            </a:r>
            <a:endParaRPr lang="en-US" dirty="0"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7584" y="4293096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5. Representing the parent company in India</a:t>
            </a:r>
            <a:endParaRPr lang="en-US" dirty="0"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7584" y="479715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6. Rendering services in information technology of software in India 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Project Office</a:t>
            </a:r>
            <a:endParaRPr lang="en-US" sz="24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7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827584" y="134076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Project office can undertake the following activities in India, provided the foreign company has secured a contract from an Indian company; and</a:t>
            </a:r>
          </a:p>
          <a:p>
            <a:r>
              <a:rPr lang="en-US" b="1" dirty="0"/>
              <a:t> </a:t>
            </a:r>
            <a:endParaRPr lang="en-IN" b="1" dirty="0"/>
          </a:p>
        </p:txBody>
      </p:sp>
      <p:sp>
        <p:nvSpPr>
          <p:cNvPr id="12" name="Rectangle 11"/>
          <p:cNvSpPr/>
          <p:nvPr/>
        </p:nvSpPr>
        <p:spPr>
          <a:xfrm>
            <a:off x="827584" y="213285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1. </a:t>
            </a:r>
            <a:r>
              <a:rPr lang="en-US" dirty="0"/>
              <a:t>The project is funded directly by inward remittance from abroad;</a:t>
            </a:r>
            <a:endParaRPr lang="en-US" dirty="0"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7584" y="2627620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2. </a:t>
            </a:r>
            <a:r>
              <a:rPr lang="en-US" dirty="0"/>
              <a:t>The project is funded by a bilateral or multilateral international financing agency;  </a:t>
            </a:r>
            <a:endParaRPr lang="en-IN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7584" y="306896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3. </a:t>
            </a:r>
            <a:r>
              <a:rPr lang="en-US" dirty="0"/>
              <a:t>The project has been cleared by an appropriate authority; or </a:t>
            </a:r>
            <a:endParaRPr lang="en-IN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7584" y="3501008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4. </a:t>
            </a:r>
            <a:r>
              <a:rPr lang="en-US" dirty="0"/>
              <a:t>A company or entity in India awarding the contract has been granted term loan by a public financial institution or a bank in India for the project.</a:t>
            </a:r>
            <a:endParaRPr lang="en-IN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WOS or JV</a:t>
            </a:r>
            <a:endParaRPr lang="en-US" sz="24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7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827584" y="141277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ea typeface="Calibri" pitchFamily="34" charset="0"/>
                <a:cs typeface="Times New Roman" pitchFamily="18" charset="0"/>
              </a:rPr>
              <a:t>1.   Private Limited Company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27584" y="226758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ea typeface="Calibri" pitchFamily="34" charset="0"/>
                <a:cs typeface="Times New Roman" pitchFamily="18" charset="0"/>
              </a:rPr>
              <a:t>2.   Public Limited Company</a:t>
            </a:r>
            <a:endParaRPr lang="en-US" b="1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Technology collaboration and / or franchise agreements </a:t>
            </a:r>
            <a:endParaRPr lang="en-US" sz="24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www.evaluerlegal.com</a:t>
            </a:r>
          </a:p>
        </p:txBody>
      </p:sp>
      <p:cxnSp>
        <p:nvCxnSpPr>
          <p:cNvPr id="7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55"/>
          <p:cNvSpPr>
            <a:spLocks noChangeArrowheads="1"/>
          </p:cNvSpPr>
          <p:nvPr/>
        </p:nvSpPr>
        <p:spPr bwMode="auto">
          <a:xfrm>
            <a:off x="1404516" y="2087761"/>
            <a:ext cx="1511300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Automatic Route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5"/>
          <p:cNvSpPr>
            <a:spLocks noChangeArrowheads="1"/>
          </p:cNvSpPr>
          <p:nvPr/>
        </p:nvSpPr>
        <p:spPr bwMode="auto">
          <a:xfrm>
            <a:off x="6372200" y="2060848"/>
            <a:ext cx="1511300" cy="5491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Government</a:t>
            </a:r>
            <a:r>
              <a:rPr kumimoji="0" lang="en-IN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approval</a:t>
            </a: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route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AutoShape 39"/>
          <p:cNvCxnSpPr>
            <a:cxnSpLocks noChangeShapeType="1"/>
          </p:cNvCxnSpPr>
          <p:nvPr/>
        </p:nvCxnSpPr>
        <p:spPr bwMode="auto">
          <a:xfrm>
            <a:off x="2123728" y="1628800"/>
            <a:ext cx="496855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1" name="AutoShape 42"/>
          <p:cNvCxnSpPr>
            <a:cxnSpLocks noChangeShapeType="1"/>
          </p:cNvCxnSpPr>
          <p:nvPr/>
        </p:nvCxnSpPr>
        <p:spPr bwMode="auto">
          <a:xfrm>
            <a:off x="4572000" y="1196752"/>
            <a:ext cx="0" cy="425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2" name="AutoShape 42"/>
          <p:cNvCxnSpPr>
            <a:cxnSpLocks noChangeShapeType="1"/>
          </p:cNvCxnSpPr>
          <p:nvPr/>
        </p:nvCxnSpPr>
        <p:spPr bwMode="auto">
          <a:xfrm>
            <a:off x="2123728" y="1635398"/>
            <a:ext cx="0" cy="425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23" name="AutoShape 42"/>
          <p:cNvCxnSpPr>
            <a:cxnSpLocks noChangeShapeType="1"/>
          </p:cNvCxnSpPr>
          <p:nvPr/>
        </p:nvCxnSpPr>
        <p:spPr bwMode="auto">
          <a:xfrm>
            <a:off x="7092280" y="1635398"/>
            <a:ext cx="0" cy="425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4" name="TextBox 23"/>
          <p:cNvSpPr txBox="1"/>
          <p:nvPr/>
        </p:nvSpPr>
        <p:spPr>
          <a:xfrm>
            <a:off x="755576" y="3501008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/>
              <a:t>All items / activities for foreign direct investment up to hundred percent falls under the automatic route.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98368" y="3402866"/>
            <a:ext cx="29340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dirty="0"/>
              <a:t>For all activities which are not covered under the automatic route, one has to obtain the approval from the FIPB.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9987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Business regulations governing foreign investment</a:t>
            </a:r>
            <a:endParaRPr lang="en-US" sz="24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6248400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©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Evaluer LLP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56585"/>
            <a:ext cx="2895600" cy="612775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www.evaluer;legal.com</a:t>
            </a:r>
          </a:p>
        </p:txBody>
      </p:sp>
      <p:cxnSp>
        <p:nvCxnSpPr>
          <p:cNvPr id="7" name="AutoShape 2"/>
          <p:cNvCxnSpPr>
            <a:cxnSpLocks noChangeShapeType="1"/>
          </p:cNvCxnSpPr>
          <p:nvPr/>
        </p:nvCxnSpPr>
        <p:spPr bwMode="auto">
          <a:xfrm>
            <a:off x="611560" y="6093296"/>
            <a:ext cx="8136904" cy="0"/>
          </a:xfrm>
          <a:prstGeom prst="straightConnector1">
            <a:avLst/>
          </a:prstGeom>
          <a:ln w="1270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AutoShape 2"/>
          <p:cNvCxnSpPr>
            <a:cxnSpLocks noChangeShapeType="1"/>
          </p:cNvCxnSpPr>
          <p:nvPr/>
        </p:nvCxnSpPr>
        <p:spPr bwMode="auto">
          <a:xfrm>
            <a:off x="683568" y="1124744"/>
            <a:ext cx="3960440" cy="0"/>
          </a:xfrm>
          <a:prstGeom prst="straightConnector1">
            <a:avLst/>
          </a:prstGeom>
          <a:ln w="57150"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AutoShape 2"/>
          <p:cNvCxnSpPr>
            <a:cxnSpLocks noChangeShapeType="1"/>
          </p:cNvCxnSpPr>
          <p:nvPr/>
        </p:nvCxnSpPr>
        <p:spPr bwMode="auto">
          <a:xfrm>
            <a:off x="4644008" y="1124744"/>
            <a:ext cx="4256856" cy="0"/>
          </a:xfrm>
          <a:prstGeom prst="straightConnector1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153466"/>
            <a:ext cx="576064" cy="58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AutoShape 47"/>
          <p:cNvSpPr>
            <a:spLocks noChangeArrowheads="1"/>
          </p:cNvSpPr>
          <p:nvPr/>
        </p:nvSpPr>
        <p:spPr bwMode="auto">
          <a:xfrm>
            <a:off x="3924796" y="1340768"/>
            <a:ext cx="1511300" cy="765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Foreign direct investment policy (FDI Policy)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27584" y="414908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Tea plantation	 	- 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7584" y="3707740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Software			-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27584" y="2699628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Wholesale trading 		- 	100 %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27584" y="3203684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Cable network  		- 	49 %</a:t>
            </a:r>
            <a:endParaRPr lang="en-US" dirty="0"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27584" y="4509120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IN" dirty="0">
                <a:ea typeface="Calibri" pitchFamily="34" charset="0"/>
                <a:cs typeface="Times New Roman" pitchFamily="18" charset="0"/>
              </a:rPr>
              <a:t>Mining and exploration of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IN" dirty="0">
                <a:ea typeface="Calibri" pitchFamily="34" charset="0"/>
                <a:cs typeface="Times New Roman" pitchFamily="18" charset="0"/>
              </a:rPr>
              <a:t>metal and non metal ores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IN" dirty="0">
                <a:ea typeface="Calibri" pitchFamily="34" charset="0"/>
                <a:cs typeface="Times New Roman" pitchFamily="18" charset="0"/>
              </a:rPr>
              <a:t>including diamond,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IN" dirty="0">
                <a:ea typeface="Calibri" pitchFamily="34" charset="0"/>
                <a:cs typeface="Times New Roman" pitchFamily="18" charset="0"/>
              </a:rPr>
              <a:t>gold, silver 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		- 	100 %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31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5469</TotalTime>
  <Words>590</Words>
  <Application>Microsoft Office PowerPoint</Application>
  <PresentationFormat>On-screen Show (4:3)</PresentationFormat>
  <Paragraphs>133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CompDgn</cp:lastModifiedBy>
  <cp:revision>93</cp:revision>
  <dcterms:created xsi:type="dcterms:W3CDTF">2014-02-16T18:19:01Z</dcterms:created>
  <dcterms:modified xsi:type="dcterms:W3CDTF">2023-08-02T05:33:13Z</dcterms:modified>
</cp:coreProperties>
</file>